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60" r:id="rId5"/>
    <p:sldId id="274" r:id="rId6"/>
    <p:sldId id="270" r:id="rId7"/>
    <p:sldId id="275" r:id="rId8"/>
    <p:sldId id="276" r:id="rId9"/>
    <p:sldId id="277" r:id="rId10"/>
    <p:sldId id="278" r:id="rId11"/>
    <p:sldId id="273" r:id="rId12"/>
    <p:sldId id="267" r:id="rId13"/>
    <p:sldId id="272"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46" autoAdjust="0"/>
    <p:restoredTop sz="94660"/>
  </p:normalViewPr>
  <p:slideViewPr>
    <p:cSldViewPr snapToGrid="0">
      <p:cViewPr varScale="1">
        <p:scale>
          <a:sx n="89" d="100"/>
          <a:sy n="89" d="100"/>
        </p:scale>
        <p:origin x="20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2.jpeg>
</file>

<file path=ppt/media/image3.png>
</file>

<file path=ppt/media/image4.gi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4" name="Group 13"/>
          <p:cNvGrpSpPr/>
          <p:nvPr/>
        </p:nvGrpSpPr>
        <p:grpSpPr>
          <a:xfrm>
            <a:off x="-1588" y="0"/>
            <a:ext cx="12193588" cy="6861555"/>
            <a:chOff x="-1588" y="0"/>
            <a:chExt cx="12193588" cy="6861555"/>
          </a:xfrm>
        </p:grpSpPr>
        <p:sp>
          <p:nvSpPr>
            <p:cNvPr id="9" name="Rectangle 8"/>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a:prstGeom prst="rect">
            <a:avLst/>
          </a:prstGeo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tx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rot="5400000">
            <a:off x="10158984" y="1792224"/>
            <a:ext cx="990599" cy="304799"/>
          </a:xfrm>
        </p:spPr>
        <p:txBody>
          <a:bodyPr/>
          <a:lstStyle>
            <a:lvl1pPr algn="l">
              <a:defRPr b="0">
                <a:solidFill>
                  <a:schemeClr val="bg1"/>
                </a:solidFill>
              </a:defRPr>
            </a:lvl1pPr>
          </a:lstStyle>
          <a:p>
            <a:fld id="{E9462EF3-3C4F-43EE-ACEE-D4B806740EA3}" type="datetimeFigureOut">
              <a:rPr lang="en-US" dirty="0"/>
              <a:pPr/>
              <a:t>10/17/2022</a:t>
            </a:fld>
            <a:endParaRPr lang="en-US" dirty="0"/>
          </a:p>
        </p:txBody>
      </p:sp>
      <p:sp>
        <p:nvSpPr>
          <p:cNvPr id="5" name="Footer Placeholder 4"/>
          <p:cNvSpPr>
            <a:spLocks noGrp="1"/>
          </p:cNvSpPr>
          <p:nvPr>
            <p:ph type="ftr" sz="quarter" idx="11"/>
          </p:nvPr>
        </p:nvSpPr>
        <p:spPr>
          <a:xfrm rot="5400000">
            <a:off x="8951976" y="3227832"/>
            <a:ext cx="3867912" cy="310896"/>
          </a:xfrm>
        </p:spPr>
        <p:txBody>
          <a:bodyPr/>
          <a:lstStyle>
            <a:lvl1pPr>
              <a:defRPr sz="1000" b="0">
                <a:solidFill>
                  <a:schemeClr val="bg1"/>
                </a:solidFill>
              </a:defRPr>
            </a:lvl1pPr>
          </a:lstStyle>
          <a:p>
            <a:endParaRPr lang="en-US" dirty="0"/>
          </a:p>
        </p:txBody>
      </p:sp>
      <p:sp>
        <p:nvSpPr>
          <p:cNvPr id="8" name="Rectangle 7"/>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Panoramic Picture with Caption">
    <p:spTree>
      <p:nvGrpSpPr>
        <p:cNvPr id="1" name=""/>
        <p:cNvGrpSpPr/>
        <p:nvPr/>
      </p:nvGrpSpPr>
      <p:grpSpPr>
        <a:xfrm>
          <a:off x="0" y="0"/>
          <a:ext cx="0" cy="0"/>
          <a:chOff x="0" y="0"/>
          <a:chExt cx="0" cy="0"/>
        </a:xfrm>
      </p:grpSpPr>
      <p:grpSp>
        <p:nvGrpSpPr>
          <p:cNvPr id="17" name="Group 16"/>
          <p:cNvGrpSpPr/>
          <p:nvPr/>
        </p:nvGrpSpPr>
        <p:grpSpPr>
          <a:xfrm>
            <a:off x="-1588" y="0"/>
            <a:ext cx="12193588" cy="6861555"/>
            <a:chOff x="-1588" y="0"/>
            <a:chExt cx="12193588" cy="6861555"/>
          </a:xfrm>
        </p:grpSpPr>
        <p:sp>
          <p:nvSpPr>
            <p:cNvPr id="11" name="Rectangle 10"/>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7" y="4969927"/>
            <a:ext cx="8825657" cy="566738"/>
          </a:xfrm>
          <a:prstGeom prst="rect">
            <a:avLst/>
          </a:prstGeo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bwMode="gray">
          <a:xfrm>
            <a:off x="1154957" y="5536665"/>
            <a:ext cx="8825656" cy="493712"/>
          </a:xfrm>
        </p:spPr>
        <p:txBody>
          <a:bodyPr>
            <a:normAutofit/>
          </a:bodyPr>
          <a:lstStyle>
            <a:lvl1pPr marL="0" indent="0">
              <a:buNone/>
              <a:defRPr sz="12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6343B39-165A-4B68-AA5C-581F5336313C}" type="datetimeFigureOut">
              <a:rPr lang="en-US" dirty="0"/>
              <a:t>10/17/2022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6" name="Group 15"/>
          <p:cNvGrpSpPr/>
          <p:nvPr/>
        </p:nvGrpSpPr>
        <p:grpSpPr>
          <a:xfrm>
            <a:off x="-1588" y="0"/>
            <a:ext cx="12193588" cy="6861555"/>
            <a:chOff x="-1588" y="0"/>
            <a:chExt cx="12193588" cy="6861555"/>
          </a:xfrm>
        </p:grpSpPr>
        <p:sp>
          <p:nvSpPr>
            <p:cNvPr id="10" name="Rectangle 9"/>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0704"/>
            <a:ext cx="8833104" cy="1371600"/>
          </a:xfrm>
          <a:prstGeom prst="rect">
            <a:avLst/>
          </a:prstGeom>
        </p:spPr>
        <p:txBody>
          <a:bodyPr anchor="ctr" anchorCtr="0"/>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2144" y="3547872"/>
            <a:ext cx="8825659" cy="2478024"/>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42C8C57-33F9-4259-AC4F-0E3F5BEC9B94}" type="datetimeFigureOut">
              <a:rPr lang="en-US" dirty="0"/>
              <a:t>10/17/2022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1588" y="0"/>
            <a:ext cx="12193588" cy="6861555"/>
            <a:chOff x="-1588" y="0"/>
            <a:chExt cx="12193588" cy="6861555"/>
          </a:xfrm>
        </p:grpSpPr>
        <p:sp>
          <p:nvSpPr>
            <p:cNvPr id="16" name="Rectangle 15"/>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Oval 17"/>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7"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2" name="TextBox 11"/>
          <p:cNvSpPr txBox="1"/>
          <p:nvPr/>
        </p:nvSpPr>
        <p:spPr bwMode="gray">
          <a:xfrm>
            <a:off x="898295" y="596767"/>
            <a:ext cx="801912" cy="156966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cs typeface="Arial"/>
              </a:defRPr>
            </a:lvl1pPr>
          </a:lstStyle>
          <a:p>
            <a:pPr lvl="0"/>
            <a:r>
              <a:rPr lang="en-US" sz="9600" dirty="0">
                <a:solidFill>
                  <a:schemeClr val="tx2">
                    <a:lumMod val="40000"/>
                    <a:lumOff val="60000"/>
                  </a:schemeClr>
                </a:solidFill>
              </a:rPr>
              <a:t>“</a:t>
            </a:r>
          </a:p>
        </p:txBody>
      </p:sp>
      <p:sp>
        <p:nvSpPr>
          <p:cNvPr id="15" name="TextBox 14"/>
          <p:cNvSpPr txBox="1"/>
          <p:nvPr/>
        </p:nvSpPr>
        <p:spPr bwMode="gray">
          <a:xfrm>
            <a:off x="9715063" y="2629300"/>
            <a:ext cx="801912" cy="156966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cs typeface="Arial"/>
              </a:defRPr>
            </a:lvl1pPr>
          </a:lstStyle>
          <a:p>
            <a:pPr lvl="0"/>
            <a:r>
              <a:rPr lang="en-US" sz="9600" dirty="0">
                <a:solidFill>
                  <a:schemeClr val="tx2">
                    <a:lumMod val="40000"/>
                    <a:lumOff val="60000"/>
                  </a:schemeClr>
                </a:solidFill>
              </a:rPr>
              <a:t>”</a:t>
            </a:r>
          </a:p>
        </p:txBody>
      </p:sp>
      <p:sp>
        <p:nvSpPr>
          <p:cNvPr id="2" name="Title 1"/>
          <p:cNvSpPr>
            <a:spLocks noGrp="1"/>
          </p:cNvSpPr>
          <p:nvPr>
            <p:ph type="title"/>
          </p:nvPr>
        </p:nvSpPr>
        <p:spPr>
          <a:xfrm>
            <a:off x="1574801" y="980517"/>
            <a:ext cx="8460983" cy="2698249"/>
          </a:xfrm>
          <a:prstGeom prst="rect">
            <a:avLst/>
          </a:prstGeom>
        </p:spPr>
        <p:txBody>
          <a:bodyPr anchor="ctr" anchorCtr="0"/>
          <a:lstStyle>
            <a:lvl1pPr>
              <a:defRPr sz="4000"/>
            </a:lvl1pPr>
          </a:lstStyle>
          <a:p>
            <a:r>
              <a:rPr lang="en-US" smtClean="0"/>
              <a:t>Click to edit Master title style</a:t>
            </a:r>
            <a:endParaRPr lang="en-US" dirty="0"/>
          </a:p>
        </p:txBody>
      </p:sp>
      <p:sp>
        <p:nvSpPr>
          <p:cNvPr id="11" name="Text Placeholder 3"/>
          <p:cNvSpPr>
            <a:spLocks noGrp="1"/>
          </p:cNvSpPr>
          <p:nvPr>
            <p:ph type="body" sz="half" idx="14"/>
          </p:nvPr>
        </p:nvSpPr>
        <p:spPr bwMode="gray">
          <a:xfrm>
            <a:off x="1945945" y="3679987"/>
            <a:ext cx="7725772" cy="342174"/>
          </a:xfrm>
        </p:spPr>
        <p:txBody>
          <a:bodyPr vert="horz" lIns="91440" tIns="45720" rIns="91440" bIns="45720" rtlCol="0" anchor="t">
            <a:normAutofit/>
          </a:bodyPr>
          <a:lstStyle>
            <a:lvl1pPr>
              <a:buNone/>
              <a:defRPr lang="en-US" sz="1400" cap="small" dirty="0">
                <a:solidFill>
                  <a:schemeClr val="tx2">
                    <a:lumMod val="40000"/>
                    <a:lumOff val="60000"/>
                  </a:schemeClr>
                </a:solidFill>
                <a:latin typeface="+mn-lt"/>
              </a:defRPr>
            </a:lvl1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5029198"/>
            <a:ext cx="8825659" cy="997858"/>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748772B-8FA2-401F-A0A1-A59855EDBC3E}" type="datetimeFigureOut">
              <a:rPr lang="en-US" dirty="0"/>
              <a:t>10/17/2022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23" name="Rectangle 2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6" name="Group 15"/>
          <p:cNvGrpSpPr/>
          <p:nvPr/>
        </p:nvGrpSpPr>
        <p:grpSpPr>
          <a:xfrm>
            <a:off x="-1588" y="0"/>
            <a:ext cx="12193588" cy="6861555"/>
            <a:chOff x="-1588" y="0"/>
            <a:chExt cx="12193588" cy="6861555"/>
          </a:xfrm>
        </p:grpSpPr>
        <p:sp>
          <p:nvSpPr>
            <p:cNvPr id="11" name="Rectangle 10"/>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3525"/>
            <a:ext cx="8865623" cy="1819656"/>
          </a:xfrm>
          <a:prstGeom prst="rect">
            <a:avLst/>
          </a:prstGeo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9200"/>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3DD5BDE-5A90-4611-82E9-0FC5746D30C5}" type="datetimeFigureOut">
              <a:rPr lang="en-US" dirty="0"/>
              <a:t>10/17/2022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312916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1154954" y="3179764"/>
            <a:ext cx="3129168"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12721" y="2603500"/>
            <a:ext cx="3145380"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4512721" y="3179764"/>
            <a:ext cx="3145380"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886700" y="2595032"/>
            <a:ext cx="3161029" cy="58473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886700" y="3179764"/>
            <a:ext cx="3161029"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4384991" y="2603500"/>
            <a:ext cx="32564" cy="3423554"/>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5824" y="2603500"/>
            <a:ext cx="0" cy="3423554"/>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ADDA17D-0BEA-4E76-A7FC-F7C188BC48D1}" type="datetimeFigureOut">
              <a:rPr lang="en-US" dirty="0"/>
              <a:t>10/17/2022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nchor="ctr" anchorCtr="0"/>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5"/>
            <a:ext cx="3050438" cy="576260"/>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1334552" y="2610916"/>
            <a:ext cx="2691242" cy="158409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4" y="5109107"/>
            <a:ext cx="3050438"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68865" y="4532842"/>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474846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68865" y="5109108"/>
            <a:ext cx="3050438" cy="91257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983433" y="4532842"/>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3433" y="5109107"/>
            <a:ext cx="3050438" cy="91794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4384245" y="2603500"/>
            <a:ext cx="1" cy="3461811"/>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7352" y="2603500"/>
            <a:ext cx="0" cy="3461811"/>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6909AC7D-18CA-4236-82B9-D75EB1D66EAE}" type="datetimeFigureOut">
              <a:rPr lang="en-US" dirty="0"/>
              <a:t>10/17/2022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595033"/>
            <a:ext cx="8825659" cy="3424768"/>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68300E-C023-45CD-A0BE-EDB7A8C6EA8B}" type="datetimeFigureOut">
              <a:rPr lang="en-US" dirty="0"/>
              <a:t>10/17/2022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8" name="Group 7"/>
          <p:cNvGrpSpPr/>
          <p:nvPr/>
        </p:nvGrpSpPr>
        <p:grpSpPr>
          <a:xfrm>
            <a:off x="-1588" y="0"/>
            <a:ext cx="12193588" cy="6861555"/>
            <a:chOff x="-1588" y="0"/>
            <a:chExt cx="12193588" cy="6861555"/>
          </a:xfrm>
        </p:grpSpPr>
        <p:sp>
          <p:nvSpPr>
            <p:cNvPr id="15" name="Rectangle 14"/>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6"/>
            <a:ext cx="1441567" cy="4748591"/>
          </a:xfrm>
          <a:prstGeom prst="rect">
            <a:avLst/>
          </a:prstGeo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5"/>
            <a:ext cx="6256025" cy="474859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B620EAD-E369-4933-8469-ED7764B56A1B}" type="datetimeFigureOut">
              <a:rPr lang="en-US" dirty="0"/>
              <a:t>10/17/2022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20" name="Rectangle 1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9"/>
            <a:ext cx="8825659" cy="706964"/>
          </a:xfrm>
          <a:prstGeom prst="rect">
            <a:avLst/>
          </a:prstGeom>
        </p:spPr>
        <p:txBody>
          <a:bodyPr anchor="ct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76C0EF2-9919-473B-8215-8616BAF10692}" type="datetimeFigureOut">
              <a:rPr lang="en-US" dirty="0"/>
              <a:t>10/17/2022</a:t>
            </a:fld>
            <a:endParaRPr lang="en-US" dirty="0"/>
          </a:p>
        </p:txBody>
      </p:sp>
      <p:sp>
        <p:nvSpPr>
          <p:cNvPr id="5" name="Footer Placeholder 4"/>
          <p:cNvSpPr>
            <a:spLocks noGrp="1"/>
          </p:cNvSpPr>
          <p:nvPr>
            <p:ph type="ftr" sz="quarter" idx="11"/>
          </p:nvPr>
        </p:nvSpPr>
        <p:spPr/>
        <p:txBody>
          <a:bodyPr/>
          <a:lstStyle>
            <a:lvl1pPr>
              <a:defRPr sz="1000" b="1"/>
            </a:lvl1p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7" name="Group 16"/>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Rectangle 8"/>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9192"/>
            <a:ext cx="4343400" cy="2286000"/>
          </a:xfrm>
          <a:prstGeom prst="rect">
            <a:avLst/>
          </a:prstGeom>
        </p:spPr>
        <p:txBody>
          <a:bodyPr anchor="ctr" anchorCtr="0"/>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4576" y="2679192"/>
            <a:ext cx="3758184" cy="2286000"/>
          </a:xfrm>
        </p:spPr>
        <p:txBody>
          <a:bodyPr anchor="ctr" anchorCtr="0"/>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09472EB-AC54-4713-BFC2-BEB621108C63}" type="datetimeFigureOut">
              <a:rPr lang="en-US" dirty="0"/>
              <a:t>10/17/2022</a:t>
            </a:fld>
            <a:endParaRPr lang="en-US" dirty="0"/>
          </a:p>
        </p:txBody>
      </p:sp>
      <p:sp>
        <p:nvSpPr>
          <p:cNvPr id="5" name="Footer Placeholder 4"/>
          <p:cNvSpPr>
            <a:spLocks noGrp="1"/>
          </p:cNvSpPr>
          <p:nvPr>
            <p:ph type="ftr" sz="quarter" idx="11"/>
          </p:nvPr>
        </p:nvSpPr>
        <p:spPr/>
        <p:txBody>
          <a:bodyPr/>
          <a:lstStyle>
            <a:lvl1pPr>
              <a:defRPr sz="1000" b="1"/>
            </a:lvl1p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54953" y="969264"/>
            <a:ext cx="8825659" cy="704088"/>
          </a:xfrm>
          <a:prstGeom prst="rect">
            <a:avLst/>
          </a:prstGeo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8032"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76" y="2603500"/>
            <a:ext cx="4828032" cy="34163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9455A0C-791E-4545-B787-F98AD45CD761}" type="datetimeFigureOut">
              <a:rPr lang="en-US" dirty="0"/>
              <a:t>10/17/2022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54954" y="969264"/>
            <a:ext cx="8825659" cy="704088"/>
          </a:xfrm>
          <a:prstGeom prst="rect">
            <a:avLst/>
          </a:prstGeom>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6040"/>
            <a:ext cx="4828032"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4954" y="3198448"/>
            <a:ext cx="4828032" cy="284378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76" y="2606040"/>
            <a:ext cx="4828032"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08711" y="3187921"/>
            <a:ext cx="4825160" cy="285431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2536B77-F4F4-4427-AC4F-9A623798AD82}" type="datetimeFigureOut">
              <a:rPr lang="en-US" dirty="0"/>
              <a:t>10/17/2022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152144" y="969264"/>
            <a:ext cx="8825659" cy="704088"/>
          </a:xfrm>
          <a:prstGeom prst="rect">
            <a:avLst/>
          </a:prstGeo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8BE790C-34EB-4565-8437-CACF4CDB7822}" type="datetimeFigureOut">
              <a:rPr lang="en-US" dirty="0"/>
              <a:t>10/17/2022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84A4C11-22B8-4A4E-8126-B3AF6B948A8E}" type="datetimeFigureOut">
              <a:rPr lang="en-US" dirty="0"/>
              <a:t>10/17/2022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Rectangle 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8" name="Group 17"/>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3" y="1298448"/>
            <a:ext cx="2793159" cy="1597152"/>
          </a:xfrm>
          <a:prstGeom prst="rect">
            <a:avLst/>
          </a:prstGeo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79008" y="1447800"/>
            <a:ext cx="5195997"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3" y="3129280"/>
            <a:ext cx="2793159" cy="2895599"/>
          </a:xfrm>
        </p:spPr>
        <p:txBody>
          <a:bodyPr/>
          <a:lstStyle>
            <a:lvl1pPr marL="0" indent="0">
              <a:buNone/>
              <a:defRPr sz="14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6ED06B6-C816-4861-964D-15A98395707D}" type="datetimeFigureOut">
              <a:rPr lang="en-US" dirty="0"/>
              <a:t>10/17/2022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18" name="Group 17"/>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a:prstGeom prst="rect">
            <a:avLst/>
          </a:prstGeo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0B1A8AB-EA7C-4B1B-9D73-E2551851FABE}" type="datetimeFigureOut">
              <a:rPr lang="en-US" dirty="0"/>
              <a:t>10/17/2022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 name="Group 1"/>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19">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Oval 20"/>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4"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7"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30"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2760" y="6391656"/>
            <a:ext cx="990599" cy="304799"/>
          </a:xfrm>
          <a:prstGeom prst="rect">
            <a:avLst/>
          </a:prstGeom>
        </p:spPr>
        <p:txBody>
          <a:bodyPr vert="horz" lIns="91440" tIns="45720" rIns="91440" bIns="45720" rtlCol="0" anchor="ctr" anchorCtr="0"/>
          <a:lstStyle>
            <a:lvl1pPr algn="r">
              <a:defRPr sz="1000" b="1" i="0">
                <a:solidFill>
                  <a:schemeClr val="accent1"/>
                </a:solidFill>
              </a:defRPr>
            </a:lvl1pPr>
          </a:lstStyle>
          <a:p>
            <a:fld id="{90786BE5-D2A3-4BF0-8B30-D7403E61B3DC}" type="datetimeFigureOut">
              <a:rPr lang="en-US" dirty="0"/>
              <a:t>10/17/2022</a:t>
            </a:fld>
            <a:endParaRPr lang="en-US" dirty="0"/>
          </a:p>
        </p:txBody>
      </p:sp>
      <p:sp>
        <p:nvSpPr>
          <p:cNvPr id="5" name="Footer Placeholder 4"/>
          <p:cNvSpPr>
            <a:spLocks noGrp="1"/>
          </p:cNvSpPr>
          <p:nvPr>
            <p:ph type="ftr" sz="quarter" idx="3"/>
          </p:nvPr>
        </p:nvSpPr>
        <p:spPr>
          <a:xfrm>
            <a:off x="557784" y="6391656"/>
            <a:ext cx="3867912" cy="310896"/>
          </a:xfrm>
          <a:prstGeom prst="rect">
            <a:avLst/>
          </a:prstGeom>
        </p:spPr>
        <p:txBody>
          <a:bodyPr vert="horz" lIns="91440" tIns="45720" rIns="91440" bIns="45720" rtlCol="0" anchor="ctr" anchorCtr="0"/>
          <a:lstStyle>
            <a:lvl1pPr algn="l">
              <a:defRPr sz="1000" b="1" i="0">
                <a:solidFill>
                  <a:schemeClr val="accent1"/>
                </a:solidFill>
              </a:defRPr>
            </a:lvl1pPr>
          </a:lstStyle>
          <a:p>
            <a:endParaRPr lang="en-US" dirty="0"/>
          </a:p>
        </p:txBody>
      </p:sp>
      <p:sp>
        <p:nvSpPr>
          <p:cNvPr id="29" name="Rectangle 2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Reconnect Your Domain | Wix.com | Home renovation, Top interior designers, Interior  designers in hyderaba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4121" y="101167"/>
            <a:ext cx="11864222" cy="6675647"/>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p:cNvSpPr>
            <a:spLocks noGrp="1"/>
          </p:cNvSpPr>
          <p:nvPr>
            <p:ph type="ctrTitle"/>
          </p:nvPr>
        </p:nvSpPr>
        <p:spPr>
          <a:xfrm>
            <a:off x="854579" y="101167"/>
            <a:ext cx="9947305" cy="961402"/>
          </a:xfrm>
          <a:solidFill>
            <a:schemeClr val="tx1"/>
          </a:solidFill>
        </p:spPr>
        <p:txBody>
          <a:bodyPr/>
          <a:lstStyle/>
          <a:p>
            <a:pPr algn="ctr"/>
            <a:r>
              <a:rPr lang="en-US" sz="4000" dirty="0" smtClean="0">
                <a:latin typeface="Arial Rounded MT Bold" panose="020F0704030504030204" pitchFamily="34" charset="0"/>
              </a:rPr>
              <a:t>Interior Designers Virtual  meet up </a:t>
            </a:r>
            <a:endParaRPr lang="en-IN" sz="4000" dirty="0">
              <a:latin typeface="Arial Rounded MT Bold" panose="020F0704030504030204" pitchFamily="34" charset="0"/>
            </a:endParaRPr>
          </a:p>
        </p:txBody>
      </p:sp>
      <p:sp>
        <p:nvSpPr>
          <p:cNvPr id="3" name="Subtitle 2"/>
          <p:cNvSpPr>
            <a:spLocks noGrp="1"/>
          </p:cNvSpPr>
          <p:nvPr>
            <p:ph type="subTitle" idx="1"/>
          </p:nvPr>
        </p:nvSpPr>
        <p:spPr>
          <a:xfrm>
            <a:off x="1298960" y="6084606"/>
            <a:ext cx="8369730" cy="773394"/>
          </a:xfrm>
          <a:ln>
            <a:solidFill>
              <a:schemeClr val="tx1"/>
            </a:solidFill>
          </a:ln>
        </p:spPr>
        <p:style>
          <a:lnRef idx="3">
            <a:schemeClr val="lt1"/>
          </a:lnRef>
          <a:fillRef idx="1">
            <a:schemeClr val="accent2"/>
          </a:fillRef>
          <a:effectRef idx="1">
            <a:schemeClr val="accent2"/>
          </a:effectRef>
          <a:fontRef idx="minor">
            <a:schemeClr val="lt1"/>
          </a:fontRef>
        </p:style>
        <p:txBody>
          <a:bodyPr/>
          <a:lstStyle/>
          <a:p>
            <a:r>
              <a:rPr lang="en-US" dirty="0" smtClean="0">
                <a:solidFill>
                  <a:schemeClr val="bg1"/>
                </a:solidFill>
              </a:rPr>
              <a:t>team members:</a:t>
            </a:r>
          </a:p>
          <a:p>
            <a:r>
              <a:rPr lang="en-US" dirty="0" err="1" smtClean="0">
                <a:solidFill>
                  <a:schemeClr val="bg1"/>
                </a:solidFill>
              </a:rPr>
              <a:t>Pushpa</a:t>
            </a:r>
            <a:r>
              <a:rPr lang="en-US" dirty="0" smtClean="0">
                <a:solidFill>
                  <a:schemeClr val="bg1"/>
                </a:solidFill>
              </a:rPr>
              <a:t>  -   </a:t>
            </a:r>
            <a:r>
              <a:rPr lang="en-US" dirty="0" err="1" smtClean="0">
                <a:solidFill>
                  <a:schemeClr val="bg1"/>
                </a:solidFill>
              </a:rPr>
              <a:t>Rashmi</a:t>
            </a:r>
            <a:r>
              <a:rPr lang="en-US" dirty="0" smtClean="0">
                <a:solidFill>
                  <a:schemeClr val="bg1"/>
                </a:solidFill>
              </a:rPr>
              <a:t>  -  </a:t>
            </a:r>
            <a:r>
              <a:rPr lang="en-US" dirty="0" err="1" smtClean="0">
                <a:solidFill>
                  <a:schemeClr val="bg1"/>
                </a:solidFill>
              </a:rPr>
              <a:t>ijaz</a:t>
            </a:r>
            <a:r>
              <a:rPr lang="en-US" dirty="0" smtClean="0">
                <a:solidFill>
                  <a:schemeClr val="bg1"/>
                </a:solidFill>
              </a:rPr>
              <a:t> – Yusuf </a:t>
            </a:r>
            <a:endParaRPr lang="en-US" dirty="0" smtClean="0"/>
          </a:p>
          <a:p>
            <a:endParaRPr lang="en-US" dirty="0" smtClean="0"/>
          </a:p>
        </p:txBody>
      </p:sp>
    </p:spTree>
    <p:extLst>
      <p:ext uri="{BB962C8B-B14F-4D97-AF65-F5344CB8AC3E}">
        <p14:creationId xmlns:p14="http://schemas.microsoft.com/office/powerpoint/2010/main" val="95248337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54955" y="2603500"/>
            <a:ext cx="8696412" cy="3762794"/>
          </a:xfrm>
        </p:spPr>
        <p:txBody>
          <a:bodyPr/>
          <a:lstStyle/>
          <a:p>
            <a:pPr marL="0" indent="0">
              <a:buNone/>
            </a:pPr>
            <a:r>
              <a:rPr lang="en-US" dirty="0" smtClean="0">
                <a:latin typeface="Times New Roman" panose="02020603050405020304" pitchFamily="18" charset="0"/>
                <a:cs typeface="Times New Roman" panose="02020603050405020304" pitchFamily="18" charset="0"/>
              </a:rPr>
              <a:t>4. </a:t>
            </a:r>
            <a:r>
              <a:rPr lang="en-IN" dirty="0">
                <a:latin typeface="Times New Roman" panose="02020603050405020304" pitchFamily="18" charset="0"/>
                <a:cs typeface="Times New Roman" panose="02020603050405020304" pitchFamily="18" charset="0"/>
              </a:rPr>
              <a:t>VR </a:t>
            </a:r>
            <a:r>
              <a:rPr lang="en-IN" dirty="0" smtClean="0">
                <a:latin typeface="Times New Roman" panose="02020603050405020304" pitchFamily="18" charset="0"/>
                <a:cs typeface="Times New Roman" panose="02020603050405020304" pitchFamily="18" charset="0"/>
              </a:rPr>
              <a:t>Advertising</a:t>
            </a:r>
          </a:p>
          <a:p>
            <a:pPr marL="0" indent="0">
              <a:buNone/>
            </a:pPr>
            <a:r>
              <a:rPr lang="en-US" dirty="0">
                <a:latin typeface="Times New Roman" panose="02020603050405020304" pitchFamily="18" charset="0"/>
                <a:cs typeface="Times New Roman" panose="02020603050405020304" pitchFamily="18" charset="0"/>
              </a:rPr>
              <a:t>Virtual reality ads are not exactly prevalent yet, but platforms such as Oculus are already </a:t>
            </a:r>
            <a:r>
              <a:rPr lang="en-US" dirty="0" smtClean="0">
                <a:latin typeface="Times New Roman" panose="02020603050405020304" pitchFamily="18" charset="0"/>
                <a:cs typeface="Times New Roman" panose="02020603050405020304" pitchFamily="18" charset="0"/>
              </a:rPr>
              <a:t>testing</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how </a:t>
            </a:r>
            <a:r>
              <a:rPr lang="en-US" dirty="0">
                <a:latin typeface="Times New Roman" panose="02020603050405020304" pitchFamily="18" charset="0"/>
                <a:cs typeface="Times New Roman" panose="02020603050405020304" pitchFamily="18" charset="0"/>
              </a:rPr>
              <a:t>they can be implemented. Until a platform-wide ad system is implemented, you can still add VR branded content and custom ads to your immersive </a:t>
            </a:r>
            <a:r>
              <a:rPr lang="en-US" dirty="0" smtClean="0">
                <a:latin typeface="Times New Roman" panose="02020603050405020304" pitchFamily="18" charset="0"/>
                <a:cs typeface="Times New Roman" panose="02020603050405020304" pitchFamily="18" charset="0"/>
              </a:rPr>
              <a:t>app</a:t>
            </a:r>
          </a:p>
          <a:p>
            <a:pPr marL="0" indent="0">
              <a:buNone/>
            </a:pPr>
            <a:r>
              <a:rPr lang="en-US" dirty="0" smtClean="0">
                <a:latin typeface="Times New Roman" panose="02020603050405020304" pitchFamily="18" charset="0"/>
                <a:cs typeface="Times New Roman" panose="02020603050405020304" pitchFamily="18" charset="0"/>
              </a:rPr>
              <a:t>5.Content marketing</a:t>
            </a:r>
          </a:p>
          <a:p>
            <a:pPr marL="0" indent="0">
              <a:buNone/>
            </a:pPr>
            <a:r>
              <a:rPr lang="en-US" dirty="0">
                <a:latin typeface="Times New Roman" panose="02020603050405020304" pitchFamily="18" charset="0"/>
                <a:cs typeface="Times New Roman" panose="02020603050405020304" pitchFamily="18" charset="0"/>
              </a:rPr>
              <a:t>VR in content marketing is effective because the technology happens to be one of the best visualization tools available. 3D models, images, animation, and even text become much more interesting and understandable when you present them in a headset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73961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Measuring Success of Event</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011356" y="2845750"/>
            <a:ext cx="3500823" cy="2230451"/>
          </a:xfrm>
        </p:spPr>
        <p:txBody>
          <a:bodyPr>
            <a:normAutofit/>
          </a:bodyPr>
          <a:lstStyle/>
          <a:p>
            <a:pPr marL="0" indent="0">
              <a:buNone/>
            </a:pPr>
            <a:r>
              <a:rPr lang="en-US" dirty="0" smtClean="0">
                <a:latin typeface="Times New Roman" panose="02020603050405020304" pitchFamily="18" charset="0"/>
                <a:cs typeface="Times New Roman" panose="02020603050405020304" pitchFamily="18" charset="0"/>
              </a:rPr>
              <a:t>By knowing audience</a:t>
            </a:r>
          </a:p>
          <a:p>
            <a:pPr marL="0" indent="0">
              <a:buNone/>
            </a:pPr>
            <a:r>
              <a:rPr lang="en-US" dirty="0" smtClean="0">
                <a:latin typeface="Times New Roman" panose="02020603050405020304" pitchFamily="18" charset="0"/>
                <a:cs typeface="Times New Roman" panose="02020603050405020304" pitchFamily="18" charset="0"/>
              </a:rPr>
              <a:t>Creating a human experience</a:t>
            </a:r>
            <a:endParaRPr lang="en-US" dirty="0">
              <a:latin typeface="Times New Roman" panose="02020603050405020304" pitchFamily="18" charset="0"/>
              <a:cs typeface="Times New Roman" panose="02020603050405020304" pitchFamily="18" charset="0"/>
            </a:endParaRPr>
          </a:p>
          <a:p>
            <a:pPr marL="0" indent="0">
              <a:buNone/>
            </a:pPr>
            <a:r>
              <a:rPr lang="en-US" dirty="0" smtClean="0">
                <a:latin typeface="Times New Roman" panose="02020603050405020304" pitchFamily="18" charset="0"/>
                <a:cs typeface="Times New Roman" panose="02020603050405020304" pitchFamily="18" charset="0"/>
              </a:rPr>
              <a:t>By working with VR pro</a:t>
            </a:r>
          </a:p>
          <a:p>
            <a:pPr marL="0" indent="0">
              <a:buNone/>
            </a:pPr>
            <a:r>
              <a:rPr lang="en-US" dirty="0" smtClean="0">
                <a:latin typeface="Times New Roman" panose="02020603050405020304" pitchFamily="18" charset="0"/>
                <a:cs typeface="Times New Roman" panose="02020603050405020304" pitchFamily="18" charset="0"/>
              </a:rPr>
              <a:t>By publishing VR Campaign online</a:t>
            </a:r>
          </a:p>
          <a:p>
            <a:pPr marL="0" indent="0">
              <a:buNone/>
            </a:pPr>
            <a:endParaRPr lang="en-US" dirty="0" smtClean="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stretch>
            <a:fillRect/>
          </a:stretch>
        </p:blipFill>
        <p:spPr>
          <a:xfrm>
            <a:off x="4667250" y="2628899"/>
            <a:ext cx="4040914" cy="3062599"/>
          </a:xfrm>
          <a:prstGeom prst="rect">
            <a:avLst/>
          </a:prstGeom>
        </p:spPr>
      </p:pic>
    </p:spTree>
    <p:extLst>
      <p:ext uri="{BB962C8B-B14F-4D97-AF65-F5344CB8AC3E}">
        <p14:creationId xmlns:p14="http://schemas.microsoft.com/office/powerpoint/2010/main" val="36825388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How will you measure success</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marL="0" indent="0" fontAlgn="base">
              <a:buNone/>
            </a:pPr>
            <a:r>
              <a:rPr lang="en-US" sz="1600" dirty="0" smtClean="0">
                <a:latin typeface="Times New Roman" panose="02020603050405020304" pitchFamily="18" charset="0"/>
                <a:cs typeface="Times New Roman" panose="02020603050405020304" pitchFamily="18" charset="0"/>
              </a:rPr>
              <a:t>1.Setting up clear goals from the start</a:t>
            </a:r>
          </a:p>
          <a:p>
            <a:pPr marL="0" indent="0" fontAlgn="base">
              <a:buNone/>
            </a:pPr>
            <a:r>
              <a:rPr lang="en-US" sz="1600" dirty="0" smtClean="0">
                <a:latin typeface="Times New Roman" panose="02020603050405020304" pitchFamily="18" charset="0"/>
                <a:cs typeface="Times New Roman" panose="02020603050405020304" pitchFamily="18" charset="0"/>
              </a:rPr>
              <a:t>2.By choosing the right platform to host our virtual event</a:t>
            </a:r>
          </a:p>
          <a:p>
            <a:pPr marL="0" indent="0" fontAlgn="base">
              <a:buNone/>
            </a:pPr>
            <a:r>
              <a:rPr lang="en-US" sz="1600" dirty="0" smtClean="0">
                <a:latin typeface="Times New Roman" panose="02020603050405020304" pitchFamily="18" charset="0"/>
                <a:cs typeface="Times New Roman" panose="02020603050405020304" pitchFamily="18" charset="0"/>
              </a:rPr>
              <a:t>3.By choosing the right time for the event</a:t>
            </a:r>
          </a:p>
          <a:p>
            <a:pPr marL="0" indent="0" fontAlgn="base">
              <a:buNone/>
            </a:pPr>
            <a:r>
              <a:rPr lang="en-US" sz="1600" dirty="0" smtClean="0">
                <a:latin typeface="Times New Roman" panose="02020603050405020304" pitchFamily="18" charset="0"/>
                <a:cs typeface="Times New Roman" panose="02020603050405020304" pitchFamily="18" charset="0"/>
              </a:rPr>
              <a:t>4.Develop a clear agenda that includes speakers and timeframes</a:t>
            </a:r>
            <a:endParaRPr lang="en-US" sz="1600" dirty="0">
              <a:latin typeface="Times New Roman" panose="02020603050405020304" pitchFamily="18" charset="0"/>
              <a:cs typeface="Times New Roman" panose="02020603050405020304" pitchFamily="18" charset="0"/>
            </a:endParaRPr>
          </a:p>
          <a:p>
            <a:pPr marL="0" indent="0" fontAlgn="base">
              <a:buNone/>
            </a:pPr>
            <a:r>
              <a:rPr lang="en-US" sz="1600" dirty="0" smtClean="0">
                <a:latin typeface="Times New Roman" panose="02020603050405020304" pitchFamily="18" charset="0"/>
                <a:cs typeface="Times New Roman" panose="02020603050405020304" pitchFamily="18" charset="0"/>
              </a:rPr>
              <a:t>5.By including moderators at our event</a:t>
            </a:r>
          </a:p>
          <a:p>
            <a:pPr marL="0" indent="0" fontAlgn="base">
              <a:buNone/>
            </a:pPr>
            <a:r>
              <a:rPr lang="en-US" sz="1600" dirty="0" smtClean="0">
                <a:latin typeface="Times New Roman" panose="02020603050405020304" pitchFamily="18" charset="0"/>
                <a:cs typeface="Times New Roman" panose="02020603050405020304" pitchFamily="18" charset="0"/>
              </a:rPr>
              <a:t>6.By engaging audience</a:t>
            </a:r>
            <a:endParaRPr lang="en-US" sz="1600" dirty="0">
              <a:latin typeface="Times New Roman" panose="02020603050405020304" pitchFamily="18" charset="0"/>
              <a:cs typeface="Times New Roman" panose="02020603050405020304" pitchFamily="18" charset="0"/>
            </a:endParaRPr>
          </a:p>
          <a:p>
            <a:pPr marL="0" indent="0" fontAlgn="base">
              <a:buNone/>
            </a:pPr>
            <a:r>
              <a:rPr lang="en-US" sz="1600" dirty="0" smtClean="0">
                <a:latin typeface="Times New Roman" panose="02020603050405020304" pitchFamily="18" charset="0"/>
                <a:cs typeface="Times New Roman" panose="02020603050405020304" pitchFamily="18" charset="0"/>
              </a:rPr>
              <a:t>7.Prepare to troubleshoot</a:t>
            </a:r>
          </a:p>
          <a:p>
            <a:pPr marL="0" indent="0" fontAlgn="base">
              <a:buNone/>
            </a:pPr>
            <a:r>
              <a:rPr lang="en-US" sz="1600" dirty="0" smtClean="0">
                <a:latin typeface="Times New Roman" panose="02020603050405020304" pitchFamily="18" charset="0"/>
                <a:cs typeface="Times New Roman" panose="02020603050405020304" pitchFamily="18" charset="0"/>
              </a:rPr>
              <a:t>8.Send out a post-event follow up</a:t>
            </a:r>
          </a:p>
        </p:txBody>
      </p:sp>
      <p:pic>
        <p:nvPicPr>
          <p:cNvPr id="4" name="Picture 3"/>
          <p:cNvPicPr>
            <a:picLocks noChangeAspect="1"/>
          </p:cNvPicPr>
          <p:nvPr/>
        </p:nvPicPr>
        <p:blipFill>
          <a:blip r:embed="rId2"/>
          <a:stretch>
            <a:fillRect/>
          </a:stretch>
        </p:blipFill>
        <p:spPr>
          <a:xfrm>
            <a:off x="7591246" y="2401706"/>
            <a:ext cx="4196484" cy="3464256"/>
          </a:xfrm>
          <a:prstGeom prst="rect">
            <a:avLst/>
          </a:prstGeom>
        </p:spPr>
      </p:pic>
    </p:spTree>
    <p:extLst>
      <p:ext uri="{BB962C8B-B14F-4D97-AF65-F5344CB8AC3E}">
        <p14:creationId xmlns:p14="http://schemas.microsoft.com/office/powerpoint/2010/main" val="155193329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2083777" y="2513257"/>
            <a:ext cx="6869113" cy="1549400"/>
          </a:xfrm>
        </p:spPr>
        <p:style>
          <a:lnRef idx="0">
            <a:schemeClr val="accent4"/>
          </a:lnRef>
          <a:fillRef idx="3">
            <a:schemeClr val="accent4"/>
          </a:fillRef>
          <a:effectRef idx="3">
            <a:schemeClr val="accent4"/>
          </a:effectRef>
          <a:fontRef idx="minor">
            <a:schemeClr val="lt1"/>
          </a:fontRef>
        </p:style>
        <p:txBody>
          <a:bodyPr>
            <a:normAutofit lnSpcReduction="10000"/>
          </a:bodyPr>
          <a:lstStyle/>
          <a:p>
            <a:pPr marL="0" indent="0">
              <a:buNone/>
            </a:pPr>
            <a:r>
              <a:rPr lang="en-US" sz="9600" dirty="0" smtClean="0">
                <a:solidFill>
                  <a:schemeClr val="accent4">
                    <a:lumMod val="50000"/>
                  </a:schemeClr>
                </a:solidFill>
                <a:latin typeface="Arial Rounded MT Bold" panose="020F0704030504030204" pitchFamily="34" charset="0"/>
              </a:rPr>
              <a:t>Thank you</a:t>
            </a:r>
            <a:endParaRPr lang="en-IN" sz="9600" dirty="0">
              <a:solidFill>
                <a:schemeClr val="accent4">
                  <a:lumMod val="50000"/>
                </a:schemeClr>
              </a:solidFill>
              <a:latin typeface="Arial Rounded MT Bold" panose="020F0704030504030204" pitchFamily="34" charset="0"/>
            </a:endParaRPr>
          </a:p>
        </p:txBody>
      </p:sp>
    </p:spTree>
    <p:extLst>
      <p:ext uri="{BB962C8B-B14F-4D97-AF65-F5344CB8AC3E}">
        <p14:creationId xmlns:p14="http://schemas.microsoft.com/office/powerpoint/2010/main" val="367491485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a:t>
            </a:r>
            <a:r>
              <a:rPr lang="en-US" dirty="0" smtClean="0">
                <a:latin typeface="Times New Roman" panose="02020603050405020304" pitchFamily="18" charset="0"/>
                <a:cs typeface="Times New Roman" panose="02020603050405020304" pitchFamily="18" charset="0"/>
              </a:rPr>
              <a:t>verview</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23844" y="2572284"/>
            <a:ext cx="9356770" cy="3447516"/>
          </a:xfrm>
        </p:spPr>
        <p:txBody>
          <a:bodyPr>
            <a:normAutofit/>
          </a:bodyPr>
          <a:lstStyle/>
          <a:p>
            <a:pPr>
              <a:buFont typeface="Courier New" panose="02070309020205020404" pitchFamily="49" charset="0"/>
              <a:buChar char="o"/>
            </a:pPr>
            <a:r>
              <a:rPr lang="en-US" dirty="0" smtClean="0">
                <a:latin typeface="Times New Roman" panose="02020603050405020304" pitchFamily="18" charset="0"/>
                <a:cs typeface="Times New Roman" panose="02020603050405020304" pitchFamily="18" charset="0"/>
              </a:rPr>
              <a:t>Introduction  Interior Designers Virtual Market </a:t>
            </a:r>
          </a:p>
          <a:p>
            <a:pPr>
              <a:buFont typeface="Courier New" panose="02070309020205020404" pitchFamily="49" charset="0"/>
              <a:buChar char="o"/>
            </a:pPr>
            <a:r>
              <a:rPr lang="en-US" dirty="0">
                <a:latin typeface="Times New Roman" panose="02020603050405020304" pitchFamily="18" charset="0"/>
                <a:cs typeface="Times New Roman" panose="02020603050405020304" pitchFamily="18" charset="0"/>
              </a:rPr>
              <a:t>P</a:t>
            </a:r>
            <a:r>
              <a:rPr lang="en-US" dirty="0" smtClean="0">
                <a:latin typeface="Times New Roman" panose="02020603050405020304" pitchFamily="18" charset="0"/>
                <a:cs typeface="Times New Roman" panose="02020603050405020304" pitchFamily="18" charset="0"/>
              </a:rPr>
              <a:t>lanning Interior Designers </a:t>
            </a:r>
            <a:r>
              <a:rPr lang="en-US" dirty="0" err="1" smtClean="0">
                <a:latin typeface="Times New Roman" panose="02020603050405020304" pitchFamily="18" charset="0"/>
                <a:cs typeface="Times New Roman" panose="02020603050405020304" pitchFamily="18" charset="0"/>
              </a:rPr>
              <a:t>Meetup</a:t>
            </a:r>
            <a:endParaRPr lang="en-US" dirty="0" smtClean="0">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r>
              <a:rPr lang="en-US" dirty="0" smtClean="0">
                <a:latin typeface="Times New Roman" panose="02020603050405020304" pitchFamily="18" charset="0"/>
                <a:cs typeface="Times New Roman" panose="02020603050405020304" pitchFamily="18" charset="0"/>
              </a:rPr>
              <a:t>Agenda of Virtual </a:t>
            </a:r>
            <a:r>
              <a:rPr lang="en-US" dirty="0" err="1" smtClean="0">
                <a:latin typeface="Times New Roman" panose="02020603050405020304" pitchFamily="18" charset="0"/>
                <a:cs typeface="Times New Roman" panose="02020603050405020304" pitchFamily="18" charset="0"/>
              </a:rPr>
              <a:t>Meetup</a:t>
            </a:r>
            <a:endParaRPr lang="en-US" dirty="0" smtClean="0">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r>
              <a:rPr lang="en-US" dirty="0">
                <a:latin typeface="Times New Roman" panose="02020603050405020304" pitchFamily="18" charset="0"/>
                <a:cs typeface="Times New Roman" panose="02020603050405020304" pitchFamily="18" charset="0"/>
              </a:rPr>
              <a:t>Marketing </a:t>
            </a:r>
            <a:r>
              <a:rPr lang="en-US" dirty="0" smtClean="0">
                <a:latin typeface="Times New Roman" panose="02020603050405020304" pitchFamily="18" charset="0"/>
                <a:cs typeface="Times New Roman" panose="02020603050405020304" pitchFamily="18" charset="0"/>
              </a:rPr>
              <a:t>Efforts</a:t>
            </a:r>
          </a:p>
          <a:p>
            <a:pPr>
              <a:buFont typeface="Courier New" panose="02070309020205020404" pitchFamily="49" charset="0"/>
              <a:buChar char="o"/>
            </a:pPr>
            <a:r>
              <a:rPr lang="en-US" dirty="0" smtClean="0">
                <a:latin typeface="Times New Roman" panose="02020603050405020304" pitchFamily="18" charset="0"/>
                <a:cs typeface="Times New Roman" panose="02020603050405020304" pitchFamily="18" charset="0"/>
              </a:rPr>
              <a:t>Measuring Success of Event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891920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Introduction Interior </a:t>
            </a:r>
            <a:r>
              <a:rPr lang="en-US" dirty="0" smtClean="0">
                <a:latin typeface="Times New Roman" panose="02020603050405020304" pitchFamily="18" charset="0"/>
                <a:cs typeface="Times New Roman" panose="02020603050405020304" pitchFamily="18" charset="0"/>
              </a:rPr>
              <a:t>Designers Virtual </a:t>
            </a:r>
            <a:r>
              <a:rPr lang="en-US" dirty="0">
                <a:latin typeface="Times New Roman" panose="02020603050405020304" pitchFamily="18" charset="0"/>
                <a:cs typeface="Times New Roman" panose="02020603050405020304" pitchFamily="18" charset="0"/>
              </a:rPr>
              <a:t>Market </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Interior design is the art and science of enhancing the interior of a building to achieve a healthier and more aesthetically pleasing environment for the people using the </a:t>
            </a:r>
            <a:r>
              <a:rPr lang="en-US" dirty="0" smtClean="0">
                <a:latin typeface="Times New Roman" panose="02020603050405020304" pitchFamily="18" charset="0"/>
                <a:cs typeface="Times New Roman" panose="02020603050405020304" pitchFamily="18" charset="0"/>
              </a:rPr>
              <a:t>space</a:t>
            </a:r>
          </a:p>
          <a:p>
            <a:r>
              <a:rPr lang="en-US" dirty="0">
                <a:latin typeface="Times New Roman" panose="02020603050405020304" pitchFamily="18" charset="0"/>
                <a:cs typeface="Times New Roman" panose="02020603050405020304" pitchFamily="18" charset="0"/>
              </a:rPr>
              <a:t>Interior design is a multifaceted profession that includes conceptual development, space planning, site inspections, programming, research, communicating with the stakeholders of a project, construction management, and execution of the design.</a:t>
            </a:r>
            <a:endParaRPr lang="en-IN" b="1"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stretch>
            <a:fillRect/>
          </a:stretch>
        </p:blipFill>
        <p:spPr>
          <a:xfrm>
            <a:off x="3714750" y="4332717"/>
            <a:ext cx="3113340" cy="2264635"/>
          </a:xfrm>
          <a:prstGeom prst="rect">
            <a:avLst/>
          </a:prstGeom>
        </p:spPr>
      </p:pic>
    </p:spTree>
    <p:extLst>
      <p:ext uri="{BB962C8B-B14F-4D97-AF65-F5344CB8AC3E}">
        <p14:creationId xmlns:p14="http://schemas.microsoft.com/office/powerpoint/2010/main" val="42930676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Planning Interior Designers </a:t>
            </a:r>
            <a:r>
              <a:rPr lang="en-US" dirty="0" err="1">
                <a:latin typeface="Times New Roman" panose="02020603050405020304" pitchFamily="18" charset="0"/>
                <a:cs typeface="Times New Roman" panose="02020603050405020304" pitchFamily="18" charset="0"/>
              </a:rPr>
              <a:t>Meetup</a:t>
            </a:r>
            <a:endParaRPr lang="en-US" dirty="0">
              <a:latin typeface="Times New Roman" panose="02020603050405020304" pitchFamily="18" charset="0"/>
              <a:cs typeface="Times New Roman" panose="02020603050405020304" pitchFamily="18" charset="0"/>
            </a:endParaRPr>
          </a:p>
        </p:txBody>
      </p:sp>
      <p:sp>
        <p:nvSpPr>
          <p:cNvPr id="5" name="Content Placeholder 2"/>
          <p:cNvSpPr>
            <a:spLocks noGrp="1"/>
          </p:cNvSpPr>
          <p:nvPr>
            <p:ph idx="1"/>
          </p:nvPr>
        </p:nvSpPr>
        <p:spPr>
          <a:xfrm>
            <a:off x="606751" y="2560771"/>
            <a:ext cx="7939043" cy="3416300"/>
          </a:xfrm>
        </p:spPr>
        <p:txBody>
          <a:bodyPr/>
          <a:lstStyle/>
          <a:p>
            <a:pPr algn="just"/>
            <a:r>
              <a:rPr lang="en-US" dirty="0" smtClean="0">
                <a:latin typeface="Times New Roman" panose="02020603050405020304" pitchFamily="18" charset="0"/>
                <a:cs typeface="Times New Roman" panose="02020603050405020304" pitchFamily="18" charset="0"/>
              </a:rPr>
              <a:t>Exhibitors and attendees network and connect among themselves with the live chat tools that are available  on a virtual </a:t>
            </a:r>
            <a:r>
              <a:rPr lang="en-US" dirty="0">
                <a:latin typeface="Times New Roman" panose="02020603050405020304" pitchFamily="18" charset="0"/>
                <a:cs typeface="Times New Roman" panose="02020603050405020304" pitchFamily="18" charset="0"/>
              </a:rPr>
              <a:t>p</a:t>
            </a:r>
            <a:r>
              <a:rPr lang="en-US" dirty="0" smtClean="0">
                <a:latin typeface="Times New Roman" panose="02020603050405020304" pitchFamily="18" charset="0"/>
                <a:cs typeface="Times New Roman" panose="02020603050405020304" pitchFamily="18" charset="0"/>
              </a:rPr>
              <a:t>latform</a:t>
            </a:r>
          </a:p>
          <a:p>
            <a:pPr algn="just"/>
            <a:r>
              <a:rPr lang="en-US" dirty="0" smtClean="0">
                <a:latin typeface="Times New Roman" panose="02020603050405020304" pitchFamily="18" charset="0"/>
                <a:cs typeface="Times New Roman" panose="02020603050405020304" pitchFamily="18" charset="0"/>
              </a:rPr>
              <a:t>Goals: what we hope to achieve, setting objectives and key performance indicators to measure our event success</a:t>
            </a:r>
          </a:p>
          <a:p>
            <a:pPr algn="just"/>
            <a:r>
              <a:rPr lang="en-US" dirty="0" smtClean="0">
                <a:latin typeface="Times New Roman" panose="02020603050405020304" pitchFamily="18" charset="0"/>
                <a:cs typeface="Times New Roman" panose="02020603050405020304" pitchFamily="18" charset="0"/>
              </a:rPr>
              <a:t>Target audience: For whom we are talking to, who are the decision makers and target groups you want to reach.</a:t>
            </a:r>
          </a:p>
          <a:p>
            <a:pPr algn="just"/>
            <a:r>
              <a:rPr lang="en-US" dirty="0" smtClean="0">
                <a:latin typeface="Times New Roman" panose="02020603050405020304" pitchFamily="18" charset="0"/>
                <a:cs typeface="Times New Roman" panose="02020603050405020304" pitchFamily="18" charset="0"/>
              </a:rPr>
              <a:t>Virtual events platform: Research virtual platform providers to see which one suits our needs and can translate our requirements.</a:t>
            </a:r>
          </a:p>
          <a:p>
            <a:pPr algn="just"/>
            <a:endParaRPr lang="en-IN" dirty="0"/>
          </a:p>
        </p:txBody>
      </p:sp>
      <p:pic>
        <p:nvPicPr>
          <p:cNvPr id="2050" name="Picture 2" descr="The Corner // MEETUP - Animation by Gweno on Dribbble"/>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8614161" y="2256090"/>
            <a:ext cx="3577839" cy="46019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420700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Our main services:</a:t>
            </a:r>
            <a:endParaRPr lang="en-IN" dirty="0">
              <a:latin typeface="Times New Roman" panose="02020603050405020304" pitchFamily="18" charset="0"/>
              <a:cs typeface="Times New Roman" panose="02020603050405020304" pitchFamily="18" charset="0"/>
            </a:endParaRPr>
          </a:p>
        </p:txBody>
      </p:sp>
      <p:pic>
        <p:nvPicPr>
          <p:cNvPr id="1026" name="Picture 2" descr=" OFFICE INTERIOR DESIGNING&#10;In today’s world everyone wants their workspace to&#10;look the best in business to give it an ed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794617" y="3219765"/>
            <a:ext cx="3921879" cy="2787928"/>
          </a:xfrm>
        </p:spPr>
      </p:pic>
    </p:spTree>
    <p:extLst>
      <p:ext uri="{BB962C8B-B14F-4D97-AF65-F5344CB8AC3E}">
        <p14:creationId xmlns:p14="http://schemas.microsoft.com/office/powerpoint/2010/main" val="27840256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Benefits of Virtual </a:t>
            </a:r>
            <a:r>
              <a:rPr lang="en-US" dirty="0" err="1" smtClean="0">
                <a:latin typeface="Times New Roman" panose="02020603050405020304" pitchFamily="18" charset="0"/>
                <a:cs typeface="Times New Roman" panose="02020603050405020304" pitchFamily="18" charset="0"/>
              </a:rPr>
              <a:t>Meetup</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Autofit/>
          </a:bodyPr>
          <a:lstStyle/>
          <a:p>
            <a:pPr marL="0" indent="0">
              <a:buNone/>
            </a:pPr>
            <a:r>
              <a:rPr lang="en-US" dirty="0" smtClean="0">
                <a:solidFill>
                  <a:schemeClr val="tx1"/>
                </a:solidFill>
                <a:latin typeface="Times New Roman" panose="02020603050405020304" pitchFamily="18" charset="0"/>
                <a:cs typeface="Times New Roman" panose="02020603050405020304" pitchFamily="18" charset="0"/>
              </a:rPr>
              <a:t>1.Better/Clearer </a:t>
            </a:r>
            <a:r>
              <a:rPr lang="en-US" dirty="0" smtClean="0">
                <a:solidFill>
                  <a:schemeClr val="tx1"/>
                </a:solidFill>
                <a:latin typeface="Times New Roman" panose="02020603050405020304" pitchFamily="18" charset="0"/>
                <a:cs typeface="Times New Roman" panose="02020603050405020304" pitchFamily="18" charset="0"/>
              </a:rPr>
              <a:t>presentation</a:t>
            </a:r>
          </a:p>
          <a:p>
            <a:pPr marL="0" indent="0">
              <a:buNone/>
            </a:pPr>
            <a:r>
              <a:rPr lang="en-US" dirty="0" smtClean="0">
                <a:solidFill>
                  <a:schemeClr val="tx1"/>
                </a:solidFill>
                <a:latin typeface="Times New Roman" panose="02020603050405020304" pitchFamily="18" charset="0"/>
                <a:cs typeface="Times New Roman" panose="02020603050405020304" pitchFamily="18" charset="0"/>
              </a:rPr>
              <a:t>2.Better design visualization</a:t>
            </a:r>
          </a:p>
          <a:p>
            <a:pPr marL="0" indent="0">
              <a:buNone/>
            </a:pPr>
            <a:r>
              <a:rPr lang="en-US" dirty="0" smtClean="0">
                <a:solidFill>
                  <a:schemeClr val="tx1"/>
                </a:solidFill>
                <a:latin typeface="Times New Roman" panose="02020603050405020304" pitchFamily="18" charset="0"/>
                <a:cs typeface="Times New Roman" panose="02020603050405020304" pitchFamily="18" charset="0"/>
              </a:rPr>
              <a:t>3.Saves time and cost</a:t>
            </a:r>
          </a:p>
          <a:p>
            <a:pPr marL="0" indent="0">
              <a:buNone/>
            </a:pPr>
            <a:r>
              <a:rPr lang="en-US" dirty="0" smtClean="0">
                <a:solidFill>
                  <a:schemeClr val="tx1"/>
                </a:solidFill>
                <a:latin typeface="Times New Roman" panose="02020603050405020304" pitchFamily="18" charset="0"/>
                <a:cs typeface="Times New Roman" panose="02020603050405020304" pitchFamily="18" charset="0"/>
              </a:rPr>
              <a:t>4.Faster decision making</a:t>
            </a:r>
            <a:endParaRPr lang="en-US" dirty="0">
              <a:solidFill>
                <a:schemeClr val="tx1"/>
              </a:solidFill>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stretch>
            <a:fillRect/>
          </a:stretch>
        </p:blipFill>
        <p:spPr>
          <a:xfrm>
            <a:off x="4777099" y="2760293"/>
            <a:ext cx="3802004" cy="2189576"/>
          </a:xfrm>
          <a:prstGeom prst="rect">
            <a:avLst/>
          </a:prstGeom>
        </p:spPr>
      </p:pic>
    </p:spTree>
    <p:extLst>
      <p:ext uri="{BB962C8B-B14F-4D97-AF65-F5344CB8AC3E}">
        <p14:creationId xmlns:p14="http://schemas.microsoft.com/office/powerpoint/2010/main" val="17107632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Content marketing</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buAutoNum type="arabicPeriod"/>
            </a:pPr>
            <a:r>
              <a:rPr lang="en-US" dirty="0" smtClean="0">
                <a:latin typeface="Times New Roman" panose="02020603050405020304" pitchFamily="18" charset="0"/>
                <a:cs typeface="Times New Roman" panose="02020603050405020304" pitchFamily="18" charset="0"/>
              </a:rPr>
              <a:t>Showroom and simulation</a:t>
            </a:r>
            <a:endParaRPr lang="en-IN"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This is the most common use – an experience that allows users to see a product, object, or location up close (and from different angles), interact with it, and sometimes even modify </a:t>
            </a:r>
            <a:r>
              <a:rPr lang="en-US" dirty="0" smtClean="0">
                <a:latin typeface="Times New Roman" panose="02020603050405020304" pitchFamily="18" charset="0"/>
                <a:cs typeface="Times New Roman" panose="02020603050405020304" pitchFamily="18" charset="0"/>
              </a:rPr>
              <a:t>it</a:t>
            </a:r>
          </a:p>
          <a:p>
            <a:pPr marL="0" indent="0">
              <a:buNone/>
            </a:pPr>
            <a:endParaRPr lang="en-IN" dirty="0"/>
          </a:p>
        </p:txBody>
      </p:sp>
      <p:pic>
        <p:nvPicPr>
          <p:cNvPr id="5" name="Picture 4"/>
          <p:cNvPicPr>
            <a:picLocks noChangeAspect="1"/>
          </p:cNvPicPr>
          <p:nvPr/>
        </p:nvPicPr>
        <p:blipFill>
          <a:blip r:embed="rId2"/>
          <a:stretch>
            <a:fillRect/>
          </a:stretch>
        </p:blipFill>
        <p:spPr>
          <a:xfrm>
            <a:off x="3386766" y="4106173"/>
            <a:ext cx="3876675" cy="2553419"/>
          </a:xfrm>
          <a:prstGeom prst="rect">
            <a:avLst/>
          </a:prstGeom>
        </p:spPr>
      </p:pic>
    </p:spTree>
    <p:extLst>
      <p:ext uri="{BB962C8B-B14F-4D97-AF65-F5344CB8AC3E}">
        <p14:creationId xmlns:p14="http://schemas.microsoft.com/office/powerpoint/2010/main" val="11925867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1154954" y="2603500"/>
            <a:ext cx="8825659" cy="1726960"/>
          </a:xfrm>
        </p:spPr>
        <p:txBody>
          <a:bodyPr/>
          <a:lstStyle/>
          <a:p>
            <a:pPr marL="0" indent="0">
              <a:buNone/>
            </a:pPr>
            <a:r>
              <a:rPr lang="en-US" dirty="0" smtClean="0">
                <a:latin typeface="Times New Roman" panose="02020603050405020304" pitchFamily="18" charset="0"/>
                <a:cs typeface="Times New Roman" panose="02020603050405020304" pitchFamily="18" charset="0"/>
              </a:rPr>
              <a:t>2.Branded </a:t>
            </a:r>
            <a:r>
              <a:rPr lang="en-US" dirty="0" smtClean="0">
                <a:latin typeface="Times New Roman" panose="02020603050405020304" pitchFamily="18" charset="0"/>
                <a:cs typeface="Times New Roman" panose="02020603050405020304" pitchFamily="18" charset="0"/>
              </a:rPr>
              <a:t>games</a:t>
            </a:r>
            <a:endParaRPr lang="en-US" dirty="0" smtClean="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Branded </a:t>
            </a:r>
            <a:r>
              <a:rPr lang="en-US" dirty="0" smtClean="0">
                <a:latin typeface="Times New Roman" panose="02020603050405020304" pitchFamily="18" charset="0"/>
                <a:cs typeface="Times New Roman" panose="02020603050405020304" pitchFamily="18" charset="0"/>
              </a:rPr>
              <a:t>games</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can </a:t>
            </a:r>
            <a:r>
              <a:rPr lang="en-US" dirty="0">
                <a:latin typeface="Times New Roman" panose="02020603050405020304" pitchFamily="18" charset="0"/>
                <a:cs typeface="Times New Roman" panose="02020603050405020304" pitchFamily="18" charset="0"/>
              </a:rPr>
              <a:t>be very effective at raising your brand awareness and familiarizing customers with your product in a fun and pressure-free way. As users focus on gameplay, they are exposed to content representing a company and its products</a:t>
            </a:r>
            <a:endParaRPr lang="en-IN"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stretch>
            <a:fillRect/>
          </a:stretch>
        </p:blipFill>
        <p:spPr>
          <a:xfrm>
            <a:off x="4260464" y="3989557"/>
            <a:ext cx="3900125" cy="2527540"/>
          </a:xfrm>
          <a:prstGeom prst="rect">
            <a:avLst/>
          </a:prstGeom>
        </p:spPr>
      </p:pic>
    </p:spTree>
    <p:extLst>
      <p:ext uri="{BB962C8B-B14F-4D97-AF65-F5344CB8AC3E}">
        <p14:creationId xmlns:p14="http://schemas.microsoft.com/office/powerpoint/2010/main" val="1189554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54954" y="2603500"/>
            <a:ext cx="8825659" cy="1537179"/>
          </a:xfrm>
        </p:spPr>
        <p:txBody>
          <a:bodyPr>
            <a:normAutofit/>
          </a:bodyPr>
          <a:lstStyle/>
          <a:p>
            <a:pPr marL="0" indent="0">
              <a:buNone/>
            </a:pPr>
            <a:r>
              <a:rPr lang="en-US" dirty="0" smtClean="0">
                <a:latin typeface="Times New Roman" panose="02020603050405020304" pitchFamily="18" charset="0"/>
                <a:cs typeface="Times New Roman" panose="02020603050405020304" pitchFamily="18" charset="0"/>
              </a:rPr>
              <a:t>3.Virtual events</a:t>
            </a:r>
          </a:p>
          <a:p>
            <a:pPr marL="0" indent="0">
              <a:buNone/>
            </a:pPr>
            <a:r>
              <a:rPr lang="en-US" dirty="0">
                <a:latin typeface="Times New Roman" panose="02020603050405020304" pitchFamily="18" charset="0"/>
                <a:cs typeface="Times New Roman" panose="02020603050405020304" pitchFamily="18" charset="0"/>
              </a:rPr>
              <a:t>A very practical solution in our current era of social distancing. Holding virtual events has become commonplace, with users in any location being able to put on a headset, walk around a digital event hall, see speakers and presentations, and interact with other people</a:t>
            </a:r>
            <a:endParaRPr lang="en-US" dirty="0" smtClean="0">
              <a:latin typeface="Times New Roman" panose="02020603050405020304" pitchFamily="18" charset="0"/>
              <a:cs typeface="Times New Roman" panose="02020603050405020304" pitchFamily="18" charset="0"/>
            </a:endParaRPr>
          </a:p>
          <a:p>
            <a:pPr marL="0" indent="0">
              <a:buNone/>
            </a:pPr>
            <a:endParaRPr lang="en-IN" dirty="0"/>
          </a:p>
        </p:txBody>
      </p:sp>
      <p:pic>
        <p:nvPicPr>
          <p:cNvPr id="4" name="Picture 3"/>
          <p:cNvPicPr>
            <a:picLocks noChangeAspect="1"/>
          </p:cNvPicPr>
          <p:nvPr/>
        </p:nvPicPr>
        <p:blipFill>
          <a:blip r:embed="rId2"/>
          <a:stretch>
            <a:fillRect/>
          </a:stretch>
        </p:blipFill>
        <p:spPr>
          <a:xfrm>
            <a:off x="3869846" y="4140679"/>
            <a:ext cx="3152056" cy="2570672"/>
          </a:xfrm>
          <a:prstGeom prst="rect">
            <a:avLst/>
          </a:prstGeom>
        </p:spPr>
      </p:pic>
    </p:spTree>
    <p:extLst>
      <p:ext uri="{BB962C8B-B14F-4D97-AF65-F5344CB8AC3E}">
        <p14:creationId xmlns:p14="http://schemas.microsoft.com/office/powerpoint/2010/main" val="140680471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FFC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EC7F02AD-9687-440F-A9DF-FAA6F22270D7}"/>
    </a:ext>
  </a:extLst>
</a:theme>
</file>

<file path=docProps/app.xml><?xml version="1.0" encoding="utf-8"?>
<Properties xmlns="http://schemas.openxmlformats.org/officeDocument/2006/extended-properties" xmlns:vt="http://schemas.openxmlformats.org/officeDocument/2006/docPropsVTypes">
  <Template>TM02900722[[fn=Ion Boardroom]]</Template>
  <TotalTime>950</TotalTime>
  <Words>450</Words>
  <Application>Microsoft Office PowerPoint</Application>
  <PresentationFormat>Widescreen</PresentationFormat>
  <Paragraphs>49</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Arial Rounded MT Bold</vt:lpstr>
      <vt:lpstr>Century Gothic</vt:lpstr>
      <vt:lpstr>Courier New</vt:lpstr>
      <vt:lpstr>Times New Roman</vt:lpstr>
      <vt:lpstr>Wingdings 3</vt:lpstr>
      <vt:lpstr>Ion Boardroom</vt:lpstr>
      <vt:lpstr>Interior Designers Virtual  meet up </vt:lpstr>
      <vt:lpstr>Overview</vt:lpstr>
      <vt:lpstr>Introduction Interior Designers Virtual Market </vt:lpstr>
      <vt:lpstr>Planning Interior Designers Meetup</vt:lpstr>
      <vt:lpstr>Our main services:</vt:lpstr>
      <vt:lpstr>Benefits of Virtual Meetup</vt:lpstr>
      <vt:lpstr>Content marketing</vt:lpstr>
      <vt:lpstr>PowerPoint Presentation</vt:lpstr>
      <vt:lpstr>PowerPoint Presentation</vt:lpstr>
      <vt:lpstr>PowerPoint Presentation</vt:lpstr>
      <vt:lpstr>Measuring Success of Event</vt:lpstr>
      <vt:lpstr>How will you measure success</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Architecture industry using VR</dc:title>
  <dc:creator>User</dc:creator>
  <cp:lastModifiedBy>User</cp:lastModifiedBy>
  <cp:revision>56</cp:revision>
  <dcterms:created xsi:type="dcterms:W3CDTF">2022-09-23T06:36:28Z</dcterms:created>
  <dcterms:modified xsi:type="dcterms:W3CDTF">2022-10-17T11:09:21Z</dcterms:modified>
</cp:coreProperties>
</file>

<file path=docProps/thumbnail.jpeg>
</file>